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32004000" cy="41148000"/>
  <p:notesSz cx="7559675" cy="10691813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574"/>
    <p:restoredTop sz="94703"/>
  </p:normalViewPr>
  <p:slideViewPr>
    <p:cSldViewPr snapToGrid="0">
      <p:cViewPr>
        <p:scale>
          <a:sx n="40" d="100"/>
          <a:sy n="40" d="100"/>
        </p:scale>
        <p:origin x="21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C8EC92-7E0E-D44A-8A55-E2C435E5FDFB}" type="datetimeFigureOut">
              <a:rPr lang="en-NO" smtClean="0"/>
              <a:t>03/09/2024</a:t>
            </a:fld>
            <a:endParaRPr lang="en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76488" y="1336675"/>
            <a:ext cx="28067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19386-2D7D-F940-B847-C891B6BF0649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28110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19386-2D7D-F940-B847-C891B6BF0649}" type="slidenum">
              <a:rPr lang="en-NO" smtClean="0"/>
              <a:t>1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955678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F96F10A-B162-497A-A4E4-06231F7E90A5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400120" y="6734160"/>
            <a:ext cx="27202320" cy="14324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600200" y="9628560"/>
            <a:ext cx="288028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1600200" y="22093920"/>
            <a:ext cx="288028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45EE831-806C-45BB-A9EC-D60C9738D3B1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2400120" y="6734160"/>
            <a:ext cx="27202320" cy="14324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1600200" y="9628560"/>
            <a:ext cx="140554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16358760" y="9628560"/>
            <a:ext cx="140554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1600200" y="22093920"/>
            <a:ext cx="140554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16358760" y="22093920"/>
            <a:ext cx="140554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472EAD6-B0B4-49E9-A7BD-9D6E260FC3B9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2400120" y="6734160"/>
            <a:ext cx="27202320" cy="14324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1600200" y="9628560"/>
            <a:ext cx="927432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11338560" y="9628560"/>
            <a:ext cx="927432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21076920" y="9628560"/>
            <a:ext cx="927432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1600200" y="22093920"/>
            <a:ext cx="927432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11338560" y="22093920"/>
            <a:ext cx="927432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21076920" y="22093920"/>
            <a:ext cx="927432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1098695-EAC3-4DF1-A4F8-4A134F16627C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400120" y="6734160"/>
            <a:ext cx="27202320" cy="14324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600200" y="9628560"/>
            <a:ext cx="28802880" cy="23865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CAFBF6A-5D1D-4B0D-9DD4-8ED8548CF5C5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400120" y="6734160"/>
            <a:ext cx="27202320" cy="14324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1600200" y="9628560"/>
            <a:ext cx="28802880" cy="23865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001FFBD-1B35-4967-BA83-A15ED585312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400120" y="6734160"/>
            <a:ext cx="27202320" cy="14324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1600200" y="9628560"/>
            <a:ext cx="14055480" cy="23865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16358760" y="9628560"/>
            <a:ext cx="14055480" cy="23865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ECCA0B2-B23B-4F83-9C25-4E79C0AA9BA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400120" y="6734160"/>
            <a:ext cx="27202320" cy="14324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AA483A7-5E20-43C8-A1AC-4F9240F8092A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2400120" y="6734160"/>
            <a:ext cx="27202320" cy="66402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92AA418-78A0-4090-9684-41DF5C2A8C9A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2400120" y="6734160"/>
            <a:ext cx="27202320" cy="14324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1600200" y="9628560"/>
            <a:ext cx="140554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16358760" y="9628560"/>
            <a:ext cx="14055480" cy="23865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1600200" y="22093920"/>
            <a:ext cx="140554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6205C55-8625-4F82-A963-3847EC34BA0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2400120" y="6734160"/>
            <a:ext cx="27202320" cy="14324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1600200" y="9628560"/>
            <a:ext cx="14055480" cy="23865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16358760" y="9628560"/>
            <a:ext cx="140554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16358760" y="22093920"/>
            <a:ext cx="140554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EDFF8AA-DB48-4BD0-9F1D-0380239202D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2400120" y="6734160"/>
            <a:ext cx="27202320" cy="14324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600200" y="9628560"/>
            <a:ext cx="140554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16358760" y="9628560"/>
            <a:ext cx="140554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1600200" y="22093920"/>
            <a:ext cx="28802880" cy="11383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AA06A7D-516C-4214-ABB7-54690B527DC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400120" y="6734160"/>
            <a:ext cx="27202320" cy="14324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GB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1600200" y="9628560"/>
            <a:ext cx="28802880" cy="23865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10600920" y="38138040"/>
            <a:ext cx="10800360" cy="2189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GB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22602600" y="38138040"/>
            <a:ext cx="7199640" cy="2189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397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C6CD113-7502-4585-ADD7-42B1D3218E87}" type="slidenum">
              <a:rPr lang="en-US" sz="397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GB" sz="397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2200320" y="38138040"/>
            <a:ext cx="7199640" cy="2189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r>
              <a:rPr lang="en-GB" sz="1400" b="0" strike="noStrike" spc="-1"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10"/>
          <p:cNvSpPr/>
          <p:nvPr/>
        </p:nvSpPr>
        <p:spPr>
          <a:xfrm>
            <a:off x="-147485" y="38340000"/>
            <a:ext cx="32219280" cy="2842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NO"/>
          </a:p>
        </p:txBody>
      </p:sp>
      <p:sp>
        <p:nvSpPr>
          <p:cNvPr id="42" name="Rectangle 4"/>
          <p:cNvSpPr/>
          <p:nvPr/>
        </p:nvSpPr>
        <p:spPr>
          <a:xfrm>
            <a:off x="360000" y="38520000"/>
            <a:ext cx="5400000" cy="25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23960" dist="114042" dir="2700000" algn="tl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700" b="0" strike="noStrike" spc="-1">
                <a:solidFill>
                  <a:srgbClr val="FFFFFF"/>
                </a:solidFill>
                <a:latin typeface="Calibri"/>
                <a:ea typeface="DejaVu Sans"/>
              </a:rPr>
              <a:t>v</a:t>
            </a:r>
            <a:endParaRPr lang="en-GB" sz="1700" b="0" strike="noStrike" spc="-1">
              <a:latin typeface="Arial"/>
            </a:endParaRPr>
          </a:p>
        </p:txBody>
      </p:sp>
      <p:sp>
        <p:nvSpPr>
          <p:cNvPr id="43" name="Rectangle 2"/>
          <p:cNvSpPr/>
          <p:nvPr/>
        </p:nvSpPr>
        <p:spPr>
          <a:xfrm>
            <a:off x="17280000" y="16753167"/>
            <a:ext cx="13639224" cy="161740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23960" dist="114042" dir="2700000" algn="tl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700" b="0" strike="noStrike" spc="-1">
                <a:solidFill>
                  <a:srgbClr val="FFFFFF"/>
                </a:solidFill>
                <a:latin typeface="Calibri"/>
                <a:ea typeface="DejaVu Sans"/>
              </a:rPr>
              <a:t>v</a:t>
            </a:r>
            <a:endParaRPr lang="en-GB" sz="1700" b="0" strike="noStrike" spc="-1" dirty="0">
              <a:latin typeface="Arial"/>
            </a:endParaRPr>
          </a:p>
        </p:txBody>
      </p:sp>
      <p:sp>
        <p:nvSpPr>
          <p:cNvPr id="44" name="Rectangle 9"/>
          <p:cNvSpPr/>
          <p:nvPr/>
        </p:nvSpPr>
        <p:spPr>
          <a:xfrm>
            <a:off x="-152400" y="-62280"/>
            <a:ext cx="32219280" cy="59446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NO"/>
          </a:p>
        </p:txBody>
      </p:sp>
      <p:sp>
        <p:nvSpPr>
          <p:cNvPr id="45" name="Rectangle 1"/>
          <p:cNvSpPr/>
          <p:nvPr/>
        </p:nvSpPr>
        <p:spPr>
          <a:xfrm>
            <a:off x="1053386" y="416160"/>
            <a:ext cx="29865838" cy="452856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>
              <a:lnSpc>
                <a:spcPct val="130000"/>
              </a:lnSpc>
              <a:buNone/>
            </a:pPr>
            <a:r>
              <a:rPr lang="en-US" sz="11700" b="1" strike="noStrike" spc="-1" dirty="0">
                <a:solidFill>
                  <a:srgbClr val="FFFFFF"/>
                </a:solidFill>
                <a:latin typeface="Arial"/>
                <a:ea typeface="Segoe UI Black"/>
              </a:rPr>
              <a:t>Longitudinal inference from cross-sectional data? A brain MRI example.</a:t>
            </a:r>
            <a:endParaRPr lang="en-GB" sz="11700" b="0" strike="noStrike" spc="-1" dirty="0">
              <a:latin typeface="Arial"/>
            </a:endParaRPr>
          </a:p>
        </p:txBody>
      </p:sp>
      <p:sp>
        <p:nvSpPr>
          <p:cNvPr id="46" name="TextBox 21"/>
          <p:cNvSpPr/>
          <p:nvPr/>
        </p:nvSpPr>
        <p:spPr>
          <a:xfrm>
            <a:off x="6267485" y="38520000"/>
            <a:ext cx="25273915" cy="249153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4200" b="1" strike="noStrike" spc="-1" dirty="0">
                <a:solidFill>
                  <a:srgbClr val="FFFFFF"/>
                </a:solidFill>
                <a:latin typeface="Segoe UI Light"/>
                <a:ea typeface="Noto Sans CJK SC"/>
              </a:rPr>
              <a:t>Max Korbmacher (</a:t>
            </a:r>
            <a:r>
              <a:rPr lang="en-US" sz="4200" b="1" strike="noStrike" spc="-1" dirty="0" err="1">
                <a:solidFill>
                  <a:srgbClr val="FFFFFF"/>
                </a:solidFill>
                <a:latin typeface="Segoe UI Light"/>
                <a:ea typeface="Noto Sans CJK SC"/>
              </a:rPr>
              <a:t>max.korbmacher@gmail.com</a:t>
            </a:r>
            <a:r>
              <a:rPr lang="en-US" sz="4200" b="1" strike="noStrike" spc="-1" dirty="0">
                <a:solidFill>
                  <a:srgbClr val="FFFFFF"/>
                </a:solidFill>
                <a:latin typeface="Segoe UI Light"/>
                <a:ea typeface="Noto Sans CJK SC"/>
              </a:rPr>
              <a:t>)*</a:t>
            </a:r>
            <a:r>
              <a:rPr lang="en-US" sz="4200" b="0" strike="noStrike" spc="-1" dirty="0">
                <a:solidFill>
                  <a:srgbClr val="FFFFFF"/>
                </a:solidFill>
                <a:latin typeface="Segoe UI Light"/>
                <a:ea typeface="Noto Sans CJK SC"/>
              </a:rPr>
              <a:t>, </a:t>
            </a:r>
            <a:r>
              <a:rPr lang="en-US" sz="4200" b="0" strike="noStrike" spc="-1" dirty="0" err="1">
                <a:solidFill>
                  <a:srgbClr val="FFFFFF"/>
                </a:solidFill>
                <a:latin typeface="Segoe UI Light"/>
                <a:ea typeface="Noto Sans CJK SC"/>
              </a:rPr>
              <a:t>Didac</a:t>
            </a:r>
            <a:r>
              <a:rPr lang="en-US" sz="4200" b="0" strike="noStrike" spc="-1" dirty="0">
                <a:solidFill>
                  <a:srgbClr val="FFFFFF"/>
                </a:solidFill>
                <a:latin typeface="Segoe UI Light"/>
                <a:ea typeface="Noto Sans CJK SC"/>
              </a:rPr>
              <a:t> Vidal-</a:t>
            </a:r>
            <a:r>
              <a:rPr lang="en-US" sz="4200" b="0" strike="noStrike" spc="-1" dirty="0" err="1">
                <a:solidFill>
                  <a:srgbClr val="FFFFFF"/>
                </a:solidFill>
                <a:latin typeface="Segoe UI Light"/>
                <a:ea typeface="Noto Sans CJK SC"/>
              </a:rPr>
              <a:t>Pineiro</a:t>
            </a:r>
            <a:r>
              <a:rPr lang="en-US" sz="4200" b="0" strike="noStrike" spc="-1" dirty="0">
                <a:solidFill>
                  <a:srgbClr val="FFFFFF"/>
                </a:solidFill>
                <a:latin typeface="Segoe UI Light"/>
                <a:ea typeface="Noto Sans CJK SC"/>
              </a:rPr>
              <a:t>, Meng-Yun Wang, Dennis van der Meer, </a:t>
            </a:r>
            <a:r>
              <a:rPr lang="en-US" sz="4200" b="0" strike="noStrike" spc="-1" dirty="0" err="1">
                <a:solidFill>
                  <a:srgbClr val="FFFFFF"/>
                </a:solidFill>
                <a:latin typeface="Segoe UI Light"/>
                <a:ea typeface="Noto Sans CJK SC"/>
              </a:rPr>
              <a:t>Hajer</a:t>
            </a:r>
            <a:r>
              <a:rPr lang="en-US" sz="4200" b="0" strike="noStrike" spc="-1" dirty="0">
                <a:solidFill>
                  <a:srgbClr val="FFFFFF"/>
                </a:solidFill>
                <a:latin typeface="Segoe UI Light"/>
                <a:ea typeface="Noto Sans CJK SC"/>
              </a:rPr>
              <a:t> </a:t>
            </a:r>
            <a:r>
              <a:rPr lang="en-US" sz="4200" b="0" strike="noStrike" spc="-1" dirty="0" err="1">
                <a:solidFill>
                  <a:srgbClr val="FFFFFF"/>
                </a:solidFill>
                <a:latin typeface="Segoe UI Light"/>
                <a:ea typeface="Noto Sans CJK SC"/>
              </a:rPr>
              <a:t>Naku</a:t>
            </a:r>
            <a:r>
              <a:rPr lang="en-US" sz="4200" b="0" strike="noStrike" spc="-1" dirty="0">
                <a:solidFill>
                  <a:srgbClr val="FFFFFF"/>
                </a:solidFill>
                <a:latin typeface="Segoe UI Light"/>
                <a:ea typeface="Noto Sans CJK SC"/>
              </a:rPr>
              <a:t>, Thomas Wolfers, Eli </a:t>
            </a:r>
            <a:r>
              <a:rPr lang="en-US" sz="4200" b="0" strike="noStrike" spc="-1" dirty="0" err="1">
                <a:solidFill>
                  <a:srgbClr val="FFFFFF"/>
                </a:solidFill>
                <a:latin typeface="Segoe UI Light"/>
                <a:ea typeface="Noto Sans CJK SC"/>
              </a:rPr>
              <a:t>Eikefjord</a:t>
            </a:r>
            <a:r>
              <a:rPr lang="en-US" sz="4200" spc="-1" dirty="0">
                <a:solidFill>
                  <a:srgbClr val="FFFFFF"/>
                </a:solidFill>
                <a:latin typeface="Segoe UI Light"/>
                <a:ea typeface="Noto Sans CJK SC"/>
              </a:rPr>
              <a:t>, </a:t>
            </a:r>
            <a:r>
              <a:rPr lang="en-US" sz="4200" b="0" strike="noStrike" spc="-1" dirty="0">
                <a:solidFill>
                  <a:srgbClr val="FFFFFF"/>
                </a:solidFill>
                <a:latin typeface="Segoe UI Light"/>
                <a:ea typeface="Noto Sans CJK SC"/>
              </a:rPr>
              <a:t>Ole A. </a:t>
            </a:r>
            <a:r>
              <a:rPr lang="en-US" sz="4200" b="0" strike="noStrike" spc="-1" dirty="0" err="1">
                <a:solidFill>
                  <a:srgbClr val="FFFFFF"/>
                </a:solidFill>
                <a:latin typeface="Segoe UI Light"/>
                <a:ea typeface="Noto Sans CJK SC"/>
              </a:rPr>
              <a:t>Andreassen</a:t>
            </a:r>
            <a:r>
              <a:rPr lang="en-US" sz="4200" b="0" strike="noStrike" spc="-1" dirty="0">
                <a:solidFill>
                  <a:srgbClr val="FFFFFF"/>
                </a:solidFill>
                <a:latin typeface="Segoe UI Light"/>
                <a:ea typeface="Noto Sans CJK SC"/>
              </a:rPr>
              <a:t>, Lars T. </a:t>
            </a:r>
            <a:r>
              <a:rPr lang="en-US" sz="4200" b="0" strike="noStrike" spc="-1" dirty="0" err="1">
                <a:solidFill>
                  <a:srgbClr val="FFFFFF"/>
                </a:solidFill>
                <a:latin typeface="Segoe UI Light"/>
                <a:ea typeface="Noto Sans CJK SC"/>
              </a:rPr>
              <a:t>Westlye</a:t>
            </a:r>
            <a:r>
              <a:rPr lang="en-US" sz="4200" b="0" strike="noStrike" spc="-1" dirty="0">
                <a:solidFill>
                  <a:srgbClr val="FFFFFF"/>
                </a:solidFill>
                <a:latin typeface="Segoe UI Light"/>
                <a:ea typeface="Noto Sans CJK SC"/>
              </a:rPr>
              <a:t>, and Ivan I. </a:t>
            </a:r>
            <a:r>
              <a:rPr lang="en-US" sz="4200" b="0" strike="noStrike" spc="-1" dirty="0" err="1">
                <a:solidFill>
                  <a:srgbClr val="FFFFFF"/>
                </a:solidFill>
                <a:latin typeface="Segoe UI Light"/>
                <a:ea typeface="Noto Sans CJK SC"/>
              </a:rPr>
              <a:t>Maximov</a:t>
            </a:r>
            <a:r>
              <a:rPr lang="en-US" sz="4200" spc="-1" dirty="0">
                <a:solidFill>
                  <a:srgbClr val="FFFFFF"/>
                </a:solidFill>
                <a:latin typeface="Segoe UI Light"/>
                <a:ea typeface="Noto Sans CJK SC"/>
              </a:rPr>
              <a:t>.</a:t>
            </a:r>
            <a:endParaRPr lang="en-US" sz="4200" b="0" strike="noStrike" spc="-1" dirty="0">
              <a:solidFill>
                <a:srgbClr val="FFFFFF"/>
              </a:solidFill>
              <a:latin typeface="Segoe UI Light"/>
            </a:endParaRPr>
          </a:p>
          <a:p>
            <a:pPr>
              <a:lnSpc>
                <a:spcPct val="100000"/>
              </a:lnSpc>
              <a:buNone/>
            </a:pPr>
            <a:r>
              <a:rPr lang="en-US" sz="3600" spc="-1" dirty="0">
                <a:solidFill>
                  <a:srgbClr val="FFFFFF"/>
                </a:solidFill>
                <a:latin typeface="Segoe UI Light"/>
              </a:rPr>
              <a:t>*Western Norway University of Applied Sciences, Dep. Neurology, Dep. Radiology, </a:t>
            </a:r>
            <a:r>
              <a:rPr lang="en-US" sz="3600" spc="-1" dirty="0" err="1">
                <a:solidFill>
                  <a:srgbClr val="FFFFFF"/>
                </a:solidFill>
                <a:latin typeface="Segoe UI Light"/>
              </a:rPr>
              <a:t>Haukeland</a:t>
            </a:r>
            <a:r>
              <a:rPr lang="en-US" sz="3600" spc="-1" dirty="0">
                <a:solidFill>
                  <a:srgbClr val="FFFFFF"/>
                </a:solidFill>
                <a:latin typeface="Segoe UI Light"/>
              </a:rPr>
              <a:t> University Hospital, University of Bergen.</a:t>
            </a:r>
            <a:endParaRPr lang="en-GB" sz="4200" b="0" strike="noStrike" spc="-1" dirty="0">
              <a:latin typeface="Arial"/>
            </a:endParaRPr>
          </a:p>
        </p:txBody>
      </p:sp>
      <p:sp>
        <p:nvSpPr>
          <p:cNvPr id="47" name="Rectangle 16"/>
          <p:cNvSpPr/>
          <p:nvPr/>
        </p:nvSpPr>
        <p:spPr>
          <a:xfrm>
            <a:off x="1053386" y="16722489"/>
            <a:ext cx="15604174" cy="162046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23960" dist="114042" dir="2700000" algn="tl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700" b="0" strike="noStrike" spc="-1">
                <a:solidFill>
                  <a:srgbClr val="FFFFFF"/>
                </a:solidFill>
                <a:latin typeface="Calibri"/>
                <a:ea typeface="DejaVu Sans"/>
              </a:rPr>
              <a:t>v</a:t>
            </a:r>
            <a:endParaRPr lang="en-GB" sz="1700" b="0" strike="noStrike" spc="-1">
              <a:latin typeface="Arial"/>
            </a:endParaRPr>
          </a:p>
        </p:txBody>
      </p:sp>
      <p:sp>
        <p:nvSpPr>
          <p:cNvPr id="48" name="TextBox 31"/>
          <p:cNvSpPr/>
          <p:nvPr/>
        </p:nvSpPr>
        <p:spPr>
          <a:xfrm>
            <a:off x="1899172" y="16921545"/>
            <a:ext cx="14486876" cy="190996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4200" b="0" strike="noStrike" spc="-1" dirty="0">
                <a:solidFill>
                  <a:srgbClr val="000000"/>
                </a:solidFill>
                <a:latin typeface="Segoe UI Black"/>
                <a:ea typeface="Segoe UI Black"/>
              </a:rPr>
              <a:t>Brain age models trained on cross-sectional data can be applied in longitudinal data.</a:t>
            </a:r>
            <a:endParaRPr lang="en-GB" sz="4200" b="0" strike="noStrike" spc="-1" dirty="0">
              <a:latin typeface="Arial"/>
            </a:endParaRPr>
          </a:p>
        </p:txBody>
      </p:sp>
      <p:sp>
        <p:nvSpPr>
          <p:cNvPr id="49" name="TextBox 2"/>
          <p:cNvSpPr/>
          <p:nvPr/>
        </p:nvSpPr>
        <p:spPr>
          <a:xfrm>
            <a:off x="1055784" y="7639363"/>
            <a:ext cx="29863440" cy="8508716"/>
          </a:xfrm>
          <a:prstGeom prst="rect">
            <a:avLst/>
          </a:prstGeom>
          <a:solidFill>
            <a:schemeClr val="bg1">
              <a:lumMod val="95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432360" tIns="432360" rIns="432360" bIns="432360" anchor="t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4200" b="1" strike="noStrike" spc="-1" dirty="0">
                <a:solidFill>
                  <a:srgbClr val="000000"/>
                </a:solidFill>
                <a:latin typeface="Segoe UI"/>
                <a:ea typeface="Segoe UI Black"/>
              </a:rPr>
              <a:t>Background:</a:t>
            </a:r>
            <a:r>
              <a:rPr lang="en-US" sz="4200" spc="-1" dirty="0">
                <a:solidFill>
                  <a:srgbClr val="000000"/>
                </a:solidFill>
                <a:latin typeface="Segoe UI"/>
                <a:ea typeface="Segoe UI Black"/>
              </a:rPr>
              <a:t> Most commonly, single-shot (imaging) assessments are available per patient. </a:t>
            </a:r>
            <a:r>
              <a:rPr lang="en-US" sz="4200" i="1" spc="-1" dirty="0">
                <a:solidFill>
                  <a:srgbClr val="000000"/>
                </a:solidFill>
                <a:latin typeface="Segoe UI"/>
                <a:ea typeface="Segoe UI Black"/>
              </a:rPr>
              <a:t>In an optimal world, we could infer the longitudinal development of this patient from the single-shot assessment</a:t>
            </a:r>
            <a:r>
              <a:rPr lang="en-US" sz="4200" spc="-1" dirty="0">
                <a:solidFill>
                  <a:srgbClr val="000000"/>
                </a:solidFill>
                <a:latin typeface="Segoe UI"/>
                <a:ea typeface="Segoe UI Black"/>
              </a:rPr>
              <a:t>, but usually, this transferability is limited. Here, we present an example where this transfer seems possible: brain age.</a:t>
            </a:r>
          </a:p>
          <a:p>
            <a:pPr>
              <a:lnSpc>
                <a:spcPct val="150000"/>
              </a:lnSpc>
              <a:buNone/>
            </a:pPr>
            <a:r>
              <a:rPr lang="en-US" sz="4200" b="1" strike="noStrike" spc="-1" dirty="0">
                <a:solidFill>
                  <a:srgbClr val="000000"/>
                </a:solidFill>
                <a:latin typeface="Segoe UI"/>
                <a:ea typeface="Segoe UI Black"/>
              </a:rPr>
              <a:t>Method:</a:t>
            </a:r>
            <a:r>
              <a:rPr lang="en-US" sz="4200" strike="noStrike" spc="-1" dirty="0">
                <a:solidFill>
                  <a:srgbClr val="000000"/>
                </a:solidFill>
                <a:latin typeface="Segoe UI"/>
                <a:ea typeface="Segoe UI Black"/>
              </a:rPr>
              <a:t> Brain age rests on the concept that one can train a model to reliably predict age in healthy populations. Mismatches between a person’s predicted and chronological age, i.e. the brain age gap (BAG), have been shown to be diagnostic of brain and bodily (ill-)health and multiple disorders. We associate cross-sectional (</a:t>
            </a:r>
            <a:r>
              <a:rPr lang="en-US" sz="4200" strike="noStrike" spc="-1" dirty="0" err="1">
                <a:solidFill>
                  <a:srgbClr val="000000"/>
                </a:solidFill>
                <a:latin typeface="Segoe UI"/>
                <a:ea typeface="Segoe UI Black"/>
              </a:rPr>
              <a:t>centercepts</a:t>
            </a:r>
            <a:r>
              <a:rPr lang="en-US" sz="4200" strike="noStrike" spc="-1" dirty="0">
                <a:solidFill>
                  <a:srgbClr val="000000"/>
                </a:solidFill>
                <a:latin typeface="Segoe UI"/>
                <a:ea typeface="Segoe UI Black"/>
              </a:rPr>
              <a:t>)</a:t>
            </a:r>
            <a:r>
              <a:rPr lang="en-US" sz="4200" spc="-1" dirty="0">
                <a:solidFill>
                  <a:srgbClr val="000000"/>
                </a:solidFill>
                <a:latin typeface="Segoe UI"/>
                <a:ea typeface="Segoe UI Black"/>
              </a:rPr>
              <a:t> </a:t>
            </a:r>
            <a:r>
              <a:rPr lang="en-US" sz="4200" strike="noStrike" spc="-1" dirty="0">
                <a:solidFill>
                  <a:srgbClr val="000000"/>
                </a:solidFill>
                <a:latin typeface="Segoe UI"/>
                <a:ea typeface="Segoe UI Black"/>
              </a:rPr>
              <a:t>and longitudinal BAG measures (annual rate of change) and brain feature change from T</a:t>
            </a:r>
            <a:r>
              <a:rPr lang="en-US" sz="4200" strike="noStrike" spc="-1" baseline="-25000" dirty="0">
                <a:solidFill>
                  <a:srgbClr val="000000"/>
                </a:solidFill>
                <a:latin typeface="Segoe UI"/>
                <a:ea typeface="Segoe UI Black"/>
              </a:rPr>
              <a:t>1</a:t>
            </a:r>
            <a:r>
              <a:rPr lang="en-US" sz="4200" strike="noStrike" spc="-1" dirty="0">
                <a:solidFill>
                  <a:srgbClr val="000000"/>
                </a:solidFill>
                <a:latin typeface="Segoe UI"/>
                <a:ea typeface="Segoe UI Black"/>
              </a:rPr>
              <a:t>-weighted and diffusion magnetic resonance imaging (MRI)</a:t>
            </a:r>
            <a:r>
              <a:rPr lang="en-US" sz="4200" spc="-1" dirty="0">
                <a:solidFill>
                  <a:srgbClr val="000000"/>
                </a:solidFill>
                <a:latin typeface="Segoe UI"/>
                <a:ea typeface="Segoe UI Black"/>
              </a:rPr>
              <a:t> data </a:t>
            </a:r>
            <a:r>
              <a:rPr lang="en-US" sz="4200" strike="noStrike" spc="-1" dirty="0">
                <a:solidFill>
                  <a:srgbClr val="000000"/>
                </a:solidFill>
                <a:latin typeface="Segoe UI"/>
                <a:ea typeface="Segoe UI Black"/>
              </a:rPr>
              <a:t>to examine how cross-sectional BAG reflects longitudinal processes.</a:t>
            </a:r>
          </a:p>
        </p:txBody>
      </p:sp>
      <p:sp>
        <p:nvSpPr>
          <p:cNvPr id="50" name="TextBox 40"/>
          <p:cNvSpPr/>
          <p:nvPr/>
        </p:nvSpPr>
        <p:spPr>
          <a:xfrm>
            <a:off x="1839600" y="6178837"/>
            <a:ext cx="29175120" cy="105114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6240" b="0" i="1" strike="noStrike" spc="-1" dirty="0">
                <a:solidFill>
                  <a:srgbClr val="262626"/>
                </a:solidFill>
                <a:latin typeface="Segoe UI"/>
                <a:ea typeface="DejaVu Sans"/>
              </a:rPr>
              <a:t>Cross-sectional brain age assessments predict future brain change</a:t>
            </a:r>
            <a:endParaRPr lang="en-GB" sz="6240" b="0" strike="noStrike" spc="-1" dirty="0">
              <a:latin typeface="Arial"/>
            </a:endParaRPr>
          </a:p>
        </p:txBody>
      </p:sp>
      <p:sp>
        <p:nvSpPr>
          <p:cNvPr id="51" name="TextBox 1"/>
          <p:cNvSpPr/>
          <p:nvPr/>
        </p:nvSpPr>
        <p:spPr>
          <a:xfrm>
            <a:off x="18164880" y="16921545"/>
            <a:ext cx="13376784" cy="94047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4200" b="0" strike="noStrike" spc="-1" dirty="0">
                <a:solidFill>
                  <a:srgbClr val="000000"/>
                </a:solidFill>
                <a:latin typeface="Segoe UI Black"/>
                <a:ea typeface="Segoe UI Black"/>
              </a:rPr>
              <a:t>Cross-sectional BAG reflects brain change.</a:t>
            </a:r>
            <a:endParaRPr lang="en-GB" sz="4200" b="0" strike="noStrike" spc="-1" dirty="0">
              <a:latin typeface="Arial"/>
            </a:endParaRPr>
          </a:p>
        </p:txBody>
      </p:sp>
      <p:pic>
        <p:nvPicPr>
          <p:cNvPr id="52" name="Picture 51"/>
          <p:cNvPicPr/>
          <p:nvPr/>
        </p:nvPicPr>
        <p:blipFill>
          <a:blip r:embed="rId3"/>
          <a:stretch/>
        </p:blipFill>
        <p:spPr>
          <a:xfrm>
            <a:off x="4669920" y="39248640"/>
            <a:ext cx="1079280" cy="1079280"/>
          </a:xfrm>
          <a:prstGeom prst="rect">
            <a:avLst/>
          </a:prstGeom>
          <a:ln w="0">
            <a:noFill/>
          </a:ln>
        </p:spPr>
      </p:pic>
      <p:pic>
        <p:nvPicPr>
          <p:cNvPr id="53" name="Picture 52"/>
          <p:cNvPicPr/>
          <p:nvPr/>
        </p:nvPicPr>
        <p:blipFill>
          <a:blip r:embed="rId4"/>
          <a:stretch/>
        </p:blipFill>
        <p:spPr>
          <a:xfrm>
            <a:off x="462600" y="38619360"/>
            <a:ext cx="3984120" cy="1152720"/>
          </a:xfrm>
          <a:prstGeom prst="rect">
            <a:avLst/>
          </a:prstGeom>
          <a:ln w="0">
            <a:noFill/>
          </a:ln>
        </p:spPr>
      </p:pic>
      <p:pic>
        <p:nvPicPr>
          <p:cNvPr id="54" name="Picture 53"/>
          <p:cNvPicPr/>
          <p:nvPr/>
        </p:nvPicPr>
        <p:blipFill>
          <a:blip r:embed="rId5"/>
          <a:stretch/>
        </p:blipFill>
        <p:spPr>
          <a:xfrm>
            <a:off x="451080" y="40028040"/>
            <a:ext cx="3688200" cy="937800"/>
          </a:xfrm>
          <a:prstGeom prst="rect">
            <a:avLst/>
          </a:prstGeom>
          <a:ln w="0">
            <a:noFill/>
          </a:ln>
        </p:spPr>
      </p:pic>
      <p:sp>
        <p:nvSpPr>
          <p:cNvPr id="55" name="TextBox 3"/>
          <p:cNvSpPr/>
          <p:nvPr/>
        </p:nvSpPr>
        <p:spPr>
          <a:xfrm>
            <a:off x="1053386" y="33860974"/>
            <a:ext cx="29961334" cy="3661235"/>
          </a:xfrm>
          <a:prstGeom prst="rect">
            <a:avLst/>
          </a:prstGeom>
          <a:solidFill>
            <a:schemeClr val="bg1">
              <a:lumMod val="95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432360" tIns="432360" rIns="432360" bIns="43236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200" b="1" strike="noStrike" spc="-1" dirty="0">
                <a:solidFill>
                  <a:srgbClr val="000000"/>
                </a:solidFill>
                <a:latin typeface="Segoe UI"/>
                <a:ea typeface="Segoe UI Black"/>
              </a:rPr>
              <a:t>Conclusion:</a:t>
            </a:r>
            <a:r>
              <a:rPr lang="en-US" sz="4200" b="0" strike="noStrike" spc="-1" dirty="0">
                <a:solidFill>
                  <a:srgbClr val="000000"/>
                </a:solidFill>
                <a:latin typeface="Segoe UI"/>
                <a:ea typeface="Segoe UI Black"/>
              </a:rPr>
              <a:t> Brain age is a prognostic marker of brain change, usable for healthy and disordered brain ageing. The finding of the potential translatability from associations (cross-sectional) to trajectory (longitudinal) might further generalize to other associations when populations are sufficiently diverse represented.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059864-DA16-FBC7-F45E-B6E8171276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99172" y="19663515"/>
            <a:ext cx="14581469" cy="126372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446269-D7DB-6012-F0FB-5E61470AB8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03346" y="18742853"/>
            <a:ext cx="13094606" cy="50363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5DF361-573C-B254-549A-50122D8311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80000" y="24311007"/>
            <a:ext cx="13639224" cy="4871151"/>
          </a:xfrm>
          <a:prstGeom prst="rect">
            <a:avLst/>
          </a:prstGeom>
        </p:spPr>
      </p:pic>
      <p:sp>
        <p:nvSpPr>
          <p:cNvPr id="8" name="TextBox 1">
            <a:extLst>
              <a:ext uri="{FF2B5EF4-FFF2-40B4-BE49-F238E27FC236}">
                <a16:creationId xmlns:a16="http://schemas.microsoft.com/office/drawing/2014/main" id="{41B2EA00-5352-BE55-B1A5-7FC842DC14F2}"/>
              </a:ext>
            </a:extLst>
          </p:cNvPr>
          <p:cNvSpPr/>
          <p:nvPr/>
        </p:nvSpPr>
        <p:spPr>
          <a:xfrm>
            <a:off x="18164880" y="29547759"/>
            <a:ext cx="12433072" cy="287895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4200" spc="-1" dirty="0">
                <a:solidFill>
                  <a:srgbClr val="000000"/>
                </a:solidFill>
                <a:latin typeface="Segoe UI"/>
              </a:rPr>
              <a:t>Particularly brain age predicted from T</a:t>
            </a:r>
            <a:r>
              <a:rPr lang="en-US" sz="4200" spc="-1" baseline="-25000" dirty="0">
                <a:solidFill>
                  <a:srgbClr val="000000"/>
                </a:solidFill>
                <a:latin typeface="Segoe UI"/>
              </a:rPr>
              <a:t>1</a:t>
            </a:r>
            <a:r>
              <a:rPr lang="en-US" sz="4200" spc="-1" dirty="0">
                <a:solidFill>
                  <a:srgbClr val="000000"/>
                </a:solidFill>
                <a:latin typeface="Segoe UI"/>
              </a:rPr>
              <a:t>-weighted MRI was predictive of future brain change (most prominently in regional volume and thickness).</a:t>
            </a:r>
            <a:endParaRPr lang="en-GB" sz="4200" spc="-1" dirty="0">
              <a:solidFill>
                <a:srgbClr val="000000"/>
              </a:solidFill>
              <a:latin typeface="Segoe U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755</TotalTime>
  <Words>342</Words>
  <Application>Microsoft Macintosh PowerPoint</Application>
  <PresentationFormat>Custom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Aptos</vt:lpstr>
      <vt:lpstr>Arial</vt:lpstr>
      <vt:lpstr>Calibri</vt:lpstr>
      <vt:lpstr>Segoe UI</vt:lpstr>
      <vt:lpstr>Segoe UI Black</vt:lpstr>
      <vt:lpstr>Segoe UI Light</vt:lpstr>
      <vt:lpstr>Symbol</vt:lpstr>
      <vt:lpstr>Times New Roman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Mike Morrison</dc:creator>
  <dc:description/>
  <cp:lastModifiedBy>Max Korbmacher</cp:lastModifiedBy>
  <cp:revision>58</cp:revision>
  <dcterms:created xsi:type="dcterms:W3CDTF">2019-04-03T04:48:47Z</dcterms:created>
  <dcterms:modified xsi:type="dcterms:W3CDTF">2024-09-03T22:17:32Z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i4>1</vt:i4>
  </property>
</Properties>
</file>